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02" r:id="rId2"/>
    <p:sldId id="256" r:id="rId3"/>
    <p:sldId id="303" r:id="rId4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5CB"/>
    <a:srgbClr val="99CCFF"/>
    <a:srgbClr val="FFFF00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6750" autoAdjust="0"/>
    <p:restoredTop sz="86358" autoAdjust="0"/>
  </p:normalViewPr>
  <p:slideViewPr>
    <p:cSldViewPr>
      <p:cViewPr varScale="1">
        <p:scale>
          <a:sx n="84" d="100"/>
          <a:sy n="84" d="100"/>
        </p:scale>
        <p:origin x="-2808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DA218-2C59-452F-A4C1-CF2FC1AF657B}" type="datetimeFigureOut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F43C1-1297-4B93-B14D-899279BB61D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0B5A5-AFF9-4B8C-B125-067F4AFE21FC}" type="datetimeFigureOut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C38DB-1A92-478A-956C-BECEEE0F1A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EACE-AF05-4BAC-BB3D-C0DF5F118191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B10E-CCD0-4B24-9B3A-B1F4BFC87F81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FE566-9B7B-490C-A075-F1402DC15891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A637-0074-4714-B889-F63139D43613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1D7F-BD00-463C-9064-83B0412E473D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6C8DF-A72D-41B1-B13D-429D69479A09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3083F-8007-4475-A854-A85B6FBFC71C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150E7-6F70-47F9-B0BD-727745AA1F97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E2A4-C0B1-4940-BD29-B9019A369EEE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9095-4197-4FAE-83FA-F9097C893C2B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B7F8-759E-4E88-B4BD-30FA5E4536E3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759D4-719E-4A1F-952A-040939D2D651}" type="datetime1">
              <a:rPr lang="ko-KR" altLang="en-US" smtClean="0"/>
              <a:pPr/>
              <a:t>2009-02-19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00042" y="8581281"/>
            <a:ext cx="5857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PGS </a:t>
            </a:r>
            <a:r>
              <a:rPr lang="ko-KR" altLang="en-US" sz="1200" b="1" dirty="0" smtClean="0"/>
              <a:t>낙뢰방호시스템기술연구소</a:t>
            </a:r>
            <a:endParaRPr lang="ko-KR" altLang="en-US" sz="1200" b="1" dirty="0"/>
          </a:p>
        </p:txBody>
      </p:sp>
      <p:sp>
        <p:nvSpPr>
          <p:cNvPr id="14" name="직사각형 13"/>
          <p:cNvSpPr/>
          <p:nvPr/>
        </p:nvSpPr>
        <p:spPr>
          <a:xfrm>
            <a:off x="1242132" y="5643570"/>
            <a:ext cx="500066" cy="64294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수신</a:t>
            </a:r>
            <a:endParaRPr lang="ko-KR" altLang="en-US" sz="1200" b="1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813636" y="5643570"/>
            <a:ext cx="3786214" cy="64294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PG216 </a:t>
            </a:r>
            <a:r>
              <a:rPr lang="ko-KR" altLang="en-US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접지프로젝트 그룹</a:t>
            </a:r>
            <a:r>
              <a:rPr lang="en-US" altLang="ko-KR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  </a:t>
            </a:r>
            <a:endParaRPr lang="ko-KR" altLang="en-US" b="1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6" name="그림 15" descr="그라운드로고_표지뒷면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16" y="8058758"/>
            <a:ext cx="2357454" cy="513770"/>
          </a:xfrm>
          <a:prstGeom prst="rect">
            <a:avLst/>
          </a:prstGeom>
        </p:spPr>
      </p:pic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928671" y="922112"/>
          <a:ext cx="4929221" cy="4435706"/>
        </p:xfrm>
        <a:graphic>
          <a:graphicData uri="http://schemas.openxmlformats.org/drawingml/2006/table">
            <a:tbl>
              <a:tblPr/>
              <a:tblGrid>
                <a:gridCol w="469324"/>
                <a:gridCol w="469325"/>
                <a:gridCol w="460118"/>
                <a:gridCol w="440012"/>
                <a:gridCol w="441306"/>
                <a:gridCol w="441306"/>
                <a:gridCol w="2207830"/>
              </a:tblGrid>
              <a:tr h="5506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K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S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K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C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바탕"/>
                        </a:rPr>
                        <a:t>KSC-IEC</a:t>
                      </a:r>
                      <a:endParaRPr lang="en-US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바탕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5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G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S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P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G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S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돋움체"/>
                          <a:ea typeface="돋움체"/>
                        </a:rPr>
                        <a:t>PGS/TC81</a:t>
                      </a:r>
                      <a:endParaRPr lang="ko-KR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  <a:latin typeface="바탕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5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I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E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C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I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E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C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바탕"/>
                        </a:rPr>
                        <a:t>IEC/TC81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바탕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5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I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T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U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I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T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alt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바탕"/>
                        </a:rPr>
                        <a:t>ITU/TC81</a:t>
                      </a:r>
                      <a:endParaRPr lang="ko-KR" alt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바탕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5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I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E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E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E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KSC-IEC</a:t>
                      </a:r>
                      <a:endParaRPr lang="en-US" sz="1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647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KSC-IEC60364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KSC-IEC 61643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KSC-IEC 62305</a:t>
                      </a:r>
                      <a:endParaRPr lang="ko-KR" altLang="en-US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latinLnBrk="1"/>
                      <a:endParaRPr lang="ko-KR" alt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2762">
                <a:tc gridSpan="7">
                  <a:txBody>
                    <a:bodyPr/>
                    <a:lstStyle/>
                    <a:p>
                      <a:pPr algn="ctr"/>
                      <a:r>
                        <a:rPr lang="en-US" altLang="ko-KR" sz="2800" dirty="0" smtClean="0">
                          <a:latin typeface="휴먼모음T" pitchFamily="18" charset="-127"/>
                          <a:ea typeface="휴먼모음T" pitchFamily="18" charset="-127"/>
                        </a:rPr>
                        <a:t>PGS-FORUM</a:t>
                      </a:r>
                      <a:endParaRPr lang="ko-KR" altLang="en-US" sz="28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24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2762">
                <a:tc gridSpan="7">
                  <a:txBody>
                    <a:bodyPr/>
                    <a:lstStyle/>
                    <a:p>
                      <a:pPr algn="ctr"/>
                      <a:r>
                        <a:rPr lang="ko-KR" altLang="en-US" sz="1200" dirty="0" smtClean="0">
                          <a:latin typeface="휴먼모음T" pitchFamily="18" charset="-127"/>
                          <a:ea typeface="휴먼모음T" pitchFamily="18" charset="-127"/>
                        </a:rPr>
                        <a:t>제목</a:t>
                      </a:r>
                      <a:r>
                        <a:rPr lang="en-US" altLang="ko-KR" sz="1200" dirty="0" smtClean="0">
                          <a:latin typeface="휴먼모음T" pitchFamily="18" charset="-127"/>
                          <a:ea typeface="휴먼모음T" pitchFamily="18" charset="-127"/>
                        </a:rPr>
                        <a:t>: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공통접지시스템을 접지표준안으로 채택하여야 하는 근거는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785794" y="571472"/>
            <a:ext cx="5286412" cy="50006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공통접지 시스템을 접지표준안으로 채택하여야 하는 근거는</a:t>
            </a:r>
            <a:r>
              <a:rPr lang="en-US" altLang="ko-KR" sz="1400" b="1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?</a:t>
            </a:r>
            <a:r>
              <a:rPr lang="ko-KR" altLang="en-US" sz="1400" b="1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2918" y="1142976"/>
            <a:ext cx="5643602" cy="7802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</a:pP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1.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국가산업규격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(KSC)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이 국제규격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권고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인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IEC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규격에 적합하게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KSC-IEC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로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2005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년 개정이 되었다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일부 업체에서 반대하고 있지만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, IEC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규격을 적용하지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못할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만한 특별한 사유와 명확한 근거나 논리적이고 이론적 근거를 제기하지 못하고 있다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</a:t>
            </a:r>
            <a:endParaRPr lang="en-US" altLang="ko-KR" sz="120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참고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: KSC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규격은 독립접지 방식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IEC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및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KSC-IEC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규격은 공통접지 방식을 규정으로 하고 있음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marL="228600" indent="-228600" algn="just">
              <a:lnSpc>
                <a:spcPct val="150000"/>
              </a:lnSpc>
            </a:pPr>
            <a:endParaRPr lang="en-US" altLang="ko-KR" sz="120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2.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전 세계 국가들 중에 델타 전력공급계통의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7~8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개국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대표 일본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을 제외하고는 대다수의 국가는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Y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결선 전력공급계통을 사용하고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,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접지방식은 공통접지방식을 사용하고 있다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marL="228600" indent="-228600" algn="just">
              <a:lnSpc>
                <a:spcPct val="150000"/>
              </a:lnSpc>
            </a:pP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특기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한국은 일본의 델타 방식과는 다른 </a:t>
            </a:r>
            <a:r>
              <a:rPr lang="ko-KR" altLang="en-US" sz="1100" dirty="0" err="1" smtClean="0">
                <a:latin typeface="굴림" pitchFamily="50" charset="-127"/>
                <a:ea typeface="굴림" pitchFamily="50" charset="-127"/>
              </a:rPr>
              <a:t>와이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(Y)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방식의 전력계통인데도 불구하고 델타방식을 채택한 일본에서나 적합한 독립접지방식을 잘못 수용한 것이 한국의 접지방식이 큰 혼란을 겪고 있는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이유로 판단된다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marL="228600" indent="-228600" algn="just">
              <a:lnSpc>
                <a:spcPct val="150000"/>
              </a:lnSpc>
            </a:pPr>
            <a:endParaRPr lang="en-US" altLang="ko-KR" sz="120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3.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접지의 목적 중에 가장 큰 기술적 이론에서는 기준전위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基準電位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를 확보 하기 위한 것이라 할 수 있다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 Reference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전위를 확보 하는 방법은 전원에서는 중성선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(Neutral)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기준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접지와의 전원접지가 </a:t>
            </a:r>
            <a:r>
              <a:rPr lang="ko-KR" altLang="en-US" sz="1200" dirty="0" err="1" smtClean="0">
                <a:latin typeface="굴림" pitchFamily="50" charset="-127"/>
                <a:ea typeface="굴림" pitchFamily="50" charset="-127"/>
              </a:rPr>
              <a:t>등전위를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유지하게 하는 것이고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통신설비에서의 기준전위를 확보하는 방법은 통신접지와 기준접지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전원접지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을 등전위가 되도록 하는 것이다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즉 전원을 사용하는 통신설비는 통신접지를 하여야 하는데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이 때 통신접지의 기준전위는 통신설비에 전력을 공급하는 전원의 기준접지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중성선 접지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이다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따라서 통신접지와 전원접지는 기준이 다를 수 없고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따라서 두 접지간에는 </a:t>
            </a:r>
            <a:r>
              <a:rPr lang="ko-KR" altLang="en-US" sz="1200" dirty="0" err="1" smtClean="0">
                <a:latin typeface="굴림" pitchFamily="50" charset="-127"/>
                <a:ea typeface="굴림" pitchFamily="50" charset="-127"/>
              </a:rPr>
              <a:t>등전위를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유지하는 것이 적합하다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 </a:t>
            </a:r>
          </a:p>
          <a:p>
            <a:pPr marL="228600" indent="-228600" algn="just">
              <a:lnSpc>
                <a:spcPct val="150000"/>
              </a:lnSpc>
            </a:pPr>
            <a:endParaRPr lang="en-US" altLang="ko-KR" sz="120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4.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한국산업규격인 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KSC-IEC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와 국제기술규격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(IEC, ITU)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과 선진국의 기술규격인 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IEEE, NEC, ANSI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등에서도 공통접지방식을 규정화 및 권고 하고 있다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이들 국가와 한국의 전력환경 및 통신환경에 있어서 한국이 그들 선진국 및 대다수의 국가와 다르게 독립접지를 해야 할 만한 사유를 발견하지 못하였고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반대자들의 자료에서도 명확하고 사실이 입증 될 만한 이론과 자료가 부족하다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2918" y="714348"/>
            <a:ext cx="5643602" cy="7640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</a:pP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5.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통화품질 혹은 전력품질을 위한 기준전위를 확보하기 위한 공통접지방식도 중요하지만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낙뢰와 같은 자연재해로부터 고가의 첨단전자통신 정보화 설비를 보호할 수 있는 접지방식은 </a:t>
            </a:r>
            <a:r>
              <a:rPr kumimoji="1" lang="ko-KR" altLang="en-US" sz="1200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등전위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이론에 근거한 공통접지방식이 적합하다는 것이 국제동향이다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</a:t>
            </a:r>
          </a:p>
          <a:p>
            <a:pPr marL="228600" indent="-228600" algn="just">
              <a:lnSpc>
                <a:spcPct val="150000"/>
              </a:lnSpc>
            </a:pPr>
            <a:endParaRPr kumimoji="1" lang="en-US" altLang="ko-KR" sz="120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특기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실제 현장의 사례를 보면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㈜그라운드에서는 국가기관과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군부대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관공서 등에 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1999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년부터 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2008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년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12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월까지 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782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건의 낙뢰피해방지공사를 공통접지방식으로 하였는데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작업자의 실수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공통접지방식으로 못한 실수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접지선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연결의 누락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와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일본의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제품인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델타 변압기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독립접지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로 된 제품으로 인한 고장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발생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접지자체가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없는 </a:t>
            </a:r>
            <a:r>
              <a:rPr kumimoji="1" lang="ko-KR" altLang="en-US" sz="1100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수위계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자체의 불량으로 인한 피해와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같은 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3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건의 피해가 발생 한 것을 제외한 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779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건은 피해가 없었고 전력품질 또한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개선되어서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장비운용 상태가 양호하게 향상 되었다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</a:t>
            </a:r>
            <a:endParaRPr kumimoji="1" lang="en-US" altLang="ko-KR" sz="110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</a:t>
            </a:r>
            <a:endParaRPr kumimoji="1" lang="en-US" altLang="ko-KR" sz="110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*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여기서 공통접지방식은 전력접지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통신접지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피뢰접지와 같은 모든 접지가 </a:t>
            </a:r>
            <a:r>
              <a:rPr kumimoji="1" lang="ko-KR" altLang="en-US" sz="1100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등전위가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되도록 공통접지방식으로 한 것을 말 함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 </a:t>
            </a:r>
            <a:endParaRPr kumimoji="1" lang="en-US" altLang="ko-KR" sz="110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endParaRPr kumimoji="1" lang="en-US" altLang="ko-KR" sz="120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6.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독립접지는 접지간 </a:t>
            </a:r>
            <a:r>
              <a:rPr kumimoji="1" lang="ko-KR" altLang="en-US" sz="1200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이격거리와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같은 길이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(m)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의 기준이 아닌 전위간섭 개념인 전위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(V)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가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적용되어야 할 것이고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이런 경우에 국내의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접지전극을 시공할 공사면적과 대지저항률과 같은 지질환경에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있어서 현실적으로 불가능에 가깝다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또한 전위 간섭의 개념에 있어서 전위차로 인한 상호 간섭할 수 있는 전류의 이동은 전위차에 의한 것으로 독립적인 것 보다는 </a:t>
            </a:r>
            <a:r>
              <a:rPr kumimoji="1" lang="ko-KR" altLang="en-US" sz="1200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등전위를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통한 유입의 방지와 간섭의 방지를 고려하는 것이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기술측면에서 논리적이고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현실적 이라고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판단된다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</a:t>
            </a:r>
            <a:endParaRPr kumimoji="1" lang="en-US" altLang="ko-KR" sz="120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endParaRPr kumimoji="1" lang="en-US" altLang="ko-KR" sz="120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lnSpc>
                <a:spcPct val="150000"/>
              </a:lnSpc>
            </a:pP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7.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한국의 낙뢰피해로 인한 경제적 손실금액이 년간 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5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조원 이상으로 추정된다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이와 같은 낙뢰피해를 예방할 수 있는 피뢰설비는 등전위 이론에 근거한 공통접지방식이 적합하다는 것이 국제적 기술동향이다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따라서 이와 같은 경제적 손실을 줄이기 위해서라도 시급하게 공통접지방식을 국내 산업 현장에 실용할 수 있도록 접지표준안이 절실하게 요구된다</a:t>
            </a:r>
            <a:r>
              <a:rPr kumimoji="1"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  </a:t>
            </a:r>
            <a:endParaRPr kumimoji="1" lang="en-US" altLang="ko-KR" sz="1200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3162</TotalTime>
  <Words>583</Words>
  <Application>Microsoft Office PowerPoint</Application>
  <PresentationFormat>화면 슬라이드 쇼(4:3)</PresentationFormat>
  <Paragraphs>60</Paragraphs>
  <Slides>3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snoopy</dc:creator>
  <cp:lastModifiedBy>snoopy</cp:lastModifiedBy>
  <cp:revision>304</cp:revision>
  <dcterms:created xsi:type="dcterms:W3CDTF">2009-01-29T06:12:07Z</dcterms:created>
  <dcterms:modified xsi:type="dcterms:W3CDTF">2009-02-19T03:03:35Z</dcterms:modified>
</cp:coreProperties>
</file>